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T Runs" charset="1" panose="02000000000000000607"/>
      <p:regular r:id="rId19"/>
    </p:embeddedFont>
    <p:embeddedFont>
      <p:font typeface="TT Runs Bold" charset="1" panose="02000000000000000607"/>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jpe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0.png" Type="http://schemas.openxmlformats.org/officeDocument/2006/relationships/image"/><Relationship Id="rId19" Target="../media/image31.png" Type="http://schemas.openxmlformats.org/officeDocument/2006/relationships/image"/><Relationship Id="rId2" Target="../media/image15.png" Type="http://schemas.openxmlformats.org/officeDocument/2006/relationships/image"/><Relationship Id="rId20" Target="../media/image32.png" Type="http://schemas.openxmlformats.org/officeDocument/2006/relationships/image"/><Relationship Id="rId21" Target="../media/image33.pn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357187" y="6571777"/>
            <a:ext cx="10254177" cy="0"/>
          </a:xfrm>
          <a:prstGeom prst="line">
            <a:avLst/>
          </a:prstGeom>
          <a:ln cap="flat" w="38100">
            <a:solidFill>
              <a:srgbClr val="6AD3F3"/>
            </a:solidFill>
            <a:prstDash val="solid"/>
            <a:headEnd type="none" len="sm" w="sm"/>
            <a:tailEnd type="none" len="sm" w="sm"/>
          </a:ln>
        </p:spPr>
      </p:sp>
      <p:sp>
        <p:nvSpPr>
          <p:cNvPr name="Freeform 4" id="4"/>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TextBox 5" id="5"/>
          <p:cNvSpPr txBox="true"/>
          <p:nvPr/>
        </p:nvSpPr>
        <p:spPr>
          <a:xfrm rot="0">
            <a:off x="1808707" y="4228163"/>
            <a:ext cx="13530446" cy="1262678"/>
          </a:xfrm>
          <a:prstGeom prst="rect">
            <a:avLst/>
          </a:prstGeom>
        </p:spPr>
        <p:txBody>
          <a:bodyPr anchor="t" rtlCol="false" tIns="0" lIns="0" bIns="0" rIns="0">
            <a:spAutoFit/>
          </a:bodyPr>
          <a:lstStyle/>
          <a:p>
            <a:pPr algn="l">
              <a:lnSpc>
                <a:spcPts val="9023"/>
              </a:lnSpc>
            </a:pPr>
            <a:r>
              <a:rPr lang="en-US" sz="10492">
                <a:solidFill>
                  <a:srgbClr val="FFFFFF"/>
                </a:solidFill>
                <a:latin typeface="TT Runs"/>
                <a:ea typeface="TT Runs"/>
                <a:cs typeface="TT Runs"/>
                <a:sym typeface="TT Runs"/>
              </a:rPr>
              <a:t>TaskControl</a:t>
            </a:r>
          </a:p>
        </p:txBody>
      </p:sp>
      <p:sp>
        <p:nvSpPr>
          <p:cNvPr name="TextBox 6" id="6"/>
          <p:cNvSpPr txBox="true"/>
          <p:nvPr/>
        </p:nvSpPr>
        <p:spPr>
          <a:xfrm rot="0">
            <a:off x="1808707" y="5405116"/>
            <a:ext cx="11710411" cy="716059"/>
          </a:xfrm>
          <a:prstGeom prst="rect">
            <a:avLst/>
          </a:prstGeom>
        </p:spPr>
        <p:txBody>
          <a:bodyPr anchor="t" rtlCol="false" tIns="0" lIns="0" bIns="0" rIns="0">
            <a:spAutoFit/>
          </a:bodyPr>
          <a:lstStyle/>
          <a:p>
            <a:pPr algn="l">
              <a:lnSpc>
                <a:spcPts val="5816"/>
              </a:lnSpc>
              <a:spcBef>
                <a:spcPct val="0"/>
              </a:spcBef>
            </a:pPr>
            <a:r>
              <a:rPr lang="en-US" sz="4154">
                <a:solidFill>
                  <a:srgbClr val="FFFFFF"/>
                </a:solidFill>
                <a:latin typeface="TT Runs"/>
                <a:ea typeface="TT Runs"/>
                <a:cs typeface="TT Runs"/>
                <a:sym typeface="TT Runs"/>
              </a:rPr>
              <a:t>PRESENTACIÓN CAPSTONE</a:t>
            </a:r>
          </a:p>
        </p:txBody>
      </p:sp>
      <p:sp>
        <p:nvSpPr>
          <p:cNvPr name="TextBox 7" id="7"/>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108500" y="2572520"/>
            <a:ext cx="6003644" cy="7045866"/>
            <a:chOff x="0" y="0"/>
            <a:chExt cx="1581207" cy="1855701"/>
          </a:xfrm>
        </p:grpSpPr>
        <p:sp>
          <p:nvSpPr>
            <p:cNvPr name="Freeform 4" id="4"/>
            <p:cNvSpPr/>
            <p:nvPr/>
          </p:nvSpPr>
          <p:spPr>
            <a:xfrm flipH="false" flipV="false" rot="0">
              <a:off x="0" y="0"/>
              <a:ext cx="1581207" cy="1855701"/>
            </a:xfrm>
            <a:custGeom>
              <a:avLst/>
              <a:gdLst/>
              <a:ahLst/>
              <a:cxnLst/>
              <a:rect r="r" b="b" t="t" l="l"/>
              <a:pathLst>
                <a:path h="1855701" w="1581207">
                  <a:moveTo>
                    <a:pt x="27080" y="0"/>
                  </a:moveTo>
                  <a:lnTo>
                    <a:pt x="1554126" y="0"/>
                  </a:lnTo>
                  <a:cubicBezTo>
                    <a:pt x="1561308" y="0"/>
                    <a:pt x="1568196" y="2853"/>
                    <a:pt x="1573275" y="7932"/>
                  </a:cubicBezTo>
                  <a:cubicBezTo>
                    <a:pt x="1578353" y="13010"/>
                    <a:pt x="1581207" y="19898"/>
                    <a:pt x="1581207" y="27080"/>
                  </a:cubicBezTo>
                  <a:lnTo>
                    <a:pt x="1581207" y="1828621"/>
                  </a:lnTo>
                  <a:cubicBezTo>
                    <a:pt x="1581207" y="1835803"/>
                    <a:pt x="1578353" y="1842691"/>
                    <a:pt x="1573275" y="1847770"/>
                  </a:cubicBezTo>
                  <a:cubicBezTo>
                    <a:pt x="1568196" y="1852848"/>
                    <a:pt x="1561308" y="1855701"/>
                    <a:pt x="1554126" y="1855701"/>
                  </a:cubicBezTo>
                  <a:lnTo>
                    <a:pt x="27080" y="1855701"/>
                  </a:lnTo>
                  <a:cubicBezTo>
                    <a:pt x="19898" y="1855701"/>
                    <a:pt x="13010" y="1852848"/>
                    <a:pt x="7932" y="1847770"/>
                  </a:cubicBezTo>
                  <a:cubicBezTo>
                    <a:pt x="2853" y="1842691"/>
                    <a:pt x="0" y="1835803"/>
                    <a:pt x="0" y="1828621"/>
                  </a:cubicBezTo>
                  <a:lnTo>
                    <a:pt x="0" y="27080"/>
                  </a:lnTo>
                  <a:cubicBezTo>
                    <a:pt x="0" y="19898"/>
                    <a:pt x="2853" y="13010"/>
                    <a:pt x="7932" y="7932"/>
                  </a:cubicBezTo>
                  <a:cubicBezTo>
                    <a:pt x="13010" y="2853"/>
                    <a:pt x="19898" y="0"/>
                    <a:pt x="27080" y="0"/>
                  </a:cubicBezTo>
                  <a:close/>
                </a:path>
              </a:pathLst>
            </a:custGeom>
            <a:solidFill>
              <a:srgbClr val="737373">
                <a:alpha val="60000"/>
              </a:srgbClr>
            </a:solidFill>
            <a:ln w="28575" cap="rnd">
              <a:solidFill>
                <a:srgbClr val="6AD3F3">
                  <a:alpha val="60000"/>
                </a:srgbClr>
              </a:solidFill>
              <a:prstDash val="solid"/>
              <a:round/>
            </a:ln>
          </p:spPr>
        </p:sp>
        <p:sp>
          <p:nvSpPr>
            <p:cNvPr name="TextBox 5" id="5"/>
            <p:cNvSpPr txBox="true"/>
            <p:nvPr/>
          </p:nvSpPr>
          <p:spPr>
            <a:xfrm>
              <a:off x="0" y="-47625"/>
              <a:ext cx="1581207" cy="19033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5400000">
            <a:off x="11108500" y="3614742"/>
            <a:ext cx="6003644" cy="6003644"/>
          </a:xfrm>
          <a:custGeom>
            <a:avLst/>
            <a:gdLst/>
            <a:ahLst/>
            <a:cxnLst/>
            <a:rect r="r" b="b" t="t" l="l"/>
            <a:pathLst>
              <a:path h="6003644" w="6003644">
                <a:moveTo>
                  <a:pt x="0" y="0"/>
                </a:moveTo>
                <a:lnTo>
                  <a:pt x="6003644" y="0"/>
                </a:lnTo>
                <a:lnTo>
                  <a:pt x="6003644" y="6003644"/>
                </a:lnTo>
                <a:lnTo>
                  <a:pt x="0" y="60036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772328" y="3168585"/>
            <a:ext cx="4675987" cy="5828854"/>
            <a:chOff x="0" y="0"/>
            <a:chExt cx="797593" cy="994240"/>
          </a:xfrm>
        </p:grpSpPr>
        <p:sp>
          <p:nvSpPr>
            <p:cNvPr name="Freeform 8" id="8"/>
            <p:cNvSpPr/>
            <p:nvPr/>
          </p:nvSpPr>
          <p:spPr>
            <a:xfrm flipH="false" flipV="false" rot="0">
              <a:off x="0" y="0"/>
              <a:ext cx="797593" cy="994240"/>
            </a:xfrm>
            <a:custGeom>
              <a:avLst/>
              <a:gdLst/>
              <a:ahLst/>
              <a:cxnLst/>
              <a:rect r="r" b="b" t="t" l="l"/>
              <a:pathLst>
                <a:path h="994240" w="797593">
                  <a:moveTo>
                    <a:pt x="0" y="0"/>
                  </a:moveTo>
                  <a:lnTo>
                    <a:pt x="797593" y="0"/>
                  </a:lnTo>
                  <a:lnTo>
                    <a:pt x="797593" y="994240"/>
                  </a:lnTo>
                  <a:lnTo>
                    <a:pt x="0" y="994240"/>
                  </a:lnTo>
                  <a:close/>
                </a:path>
              </a:pathLst>
            </a:custGeom>
            <a:blipFill>
              <a:blip r:embed="rId5"/>
              <a:stretch>
                <a:fillRect l="0" t="-10203" r="0" b="-10203"/>
              </a:stretch>
            </a:blipFill>
          </p:spPr>
        </p:sp>
      </p:grpSp>
      <p:sp>
        <p:nvSpPr>
          <p:cNvPr name="Freeform 9" id="9"/>
          <p:cNvSpPr/>
          <p:nvPr/>
        </p:nvSpPr>
        <p:spPr>
          <a:xfrm flipH="false" flipV="false" rot="0">
            <a:off x="1226116" y="2427405"/>
            <a:ext cx="1567882" cy="1482361"/>
          </a:xfrm>
          <a:custGeom>
            <a:avLst/>
            <a:gdLst/>
            <a:ahLst/>
            <a:cxnLst/>
            <a:rect r="r" b="b" t="t" l="l"/>
            <a:pathLst>
              <a:path h="1482361" w="1567882">
                <a:moveTo>
                  <a:pt x="0" y="0"/>
                </a:moveTo>
                <a:lnTo>
                  <a:pt x="1567882" y="0"/>
                </a:lnTo>
                <a:lnTo>
                  <a:pt x="1567882" y="1482361"/>
                </a:lnTo>
                <a:lnTo>
                  <a:pt x="0" y="1482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226116" y="5363800"/>
            <a:ext cx="8115300" cy="2743200"/>
          </a:xfrm>
          <a:prstGeom prst="rect">
            <a:avLst/>
          </a:prstGeom>
        </p:spPr>
        <p:txBody>
          <a:bodyPr anchor="t" rtlCol="false" tIns="0" lIns="0" bIns="0" rIns="0">
            <a:spAutoFit/>
          </a:bodyPr>
          <a:lstStyle/>
          <a:p>
            <a:pPr algn="l">
              <a:lnSpc>
                <a:spcPts val="7050"/>
              </a:lnSpc>
            </a:pPr>
            <a:r>
              <a:rPr lang="en-US" sz="7500">
                <a:solidFill>
                  <a:srgbClr val="FFFFFF"/>
                </a:solidFill>
                <a:latin typeface="TT Runs"/>
                <a:ea typeface="TT Runs"/>
                <a:cs typeface="TT Runs"/>
                <a:sym typeface="TT Runs"/>
              </a:rPr>
              <a:t>Demostración del resultado del proyecto </a:t>
            </a:r>
          </a:p>
        </p:txBody>
      </p:sp>
      <p:sp>
        <p:nvSpPr>
          <p:cNvPr name="Freeform 11" id="11"/>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8"/>
            <a:stretch>
              <a:fillRect l="0" t="0" r="0" b="0"/>
            </a:stretch>
          </a:blipFill>
        </p:spPr>
      </p:sp>
      <p:sp>
        <p:nvSpPr>
          <p:cNvPr name="TextBox 12" id="12"/>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31957" y="2503841"/>
            <a:ext cx="11741177" cy="1167765"/>
          </a:xfrm>
          <a:prstGeom prst="rect">
            <a:avLst/>
          </a:prstGeom>
        </p:spPr>
        <p:txBody>
          <a:bodyPr anchor="t" rtlCol="false" tIns="0" lIns="0" bIns="0" rIns="0">
            <a:spAutoFit/>
          </a:bodyPr>
          <a:lstStyle/>
          <a:p>
            <a:pPr algn="l">
              <a:lnSpc>
                <a:spcPts val="9660"/>
              </a:lnSpc>
              <a:spcBef>
                <a:spcPct val="0"/>
              </a:spcBef>
            </a:pPr>
            <a:r>
              <a:rPr lang="en-US" sz="6900">
                <a:solidFill>
                  <a:srgbClr val="FFFFFF"/>
                </a:solidFill>
                <a:latin typeface="TT Runs"/>
                <a:ea typeface="TT Runs"/>
                <a:cs typeface="TT Runs"/>
                <a:sym typeface="TT Runs"/>
              </a:rPr>
              <a:t>Resultados obtenidos</a:t>
            </a:r>
          </a:p>
        </p:txBody>
      </p:sp>
      <p:grpSp>
        <p:nvGrpSpPr>
          <p:cNvPr name="Group 4" id="4"/>
          <p:cNvGrpSpPr/>
          <p:nvPr/>
        </p:nvGrpSpPr>
        <p:grpSpPr>
          <a:xfrm rot="0">
            <a:off x="6521740" y="2627666"/>
            <a:ext cx="5244520" cy="1002937"/>
            <a:chOff x="0" y="0"/>
            <a:chExt cx="1381273" cy="264148"/>
          </a:xfrm>
        </p:grpSpPr>
        <p:sp>
          <p:nvSpPr>
            <p:cNvPr name="Freeform 5" id="5"/>
            <p:cNvSpPr/>
            <p:nvPr/>
          </p:nvSpPr>
          <p:spPr>
            <a:xfrm flipH="false" flipV="false" rot="0">
              <a:off x="0" y="0"/>
              <a:ext cx="1381273" cy="264148"/>
            </a:xfrm>
            <a:custGeom>
              <a:avLst/>
              <a:gdLst/>
              <a:ahLst/>
              <a:cxnLst/>
              <a:rect r="r" b="b" t="t" l="l"/>
              <a:pathLst>
                <a:path h="264148" w="1381273">
                  <a:moveTo>
                    <a:pt x="75286" y="0"/>
                  </a:moveTo>
                  <a:lnTo>
                    <a:pt x="1305987" y="0"/>
                  </a:lnTo>
                  <a:cubicBezTo>
                    <a:pt x="1325954" y="0"/>
                    <a:pt x="1345103" y="7932"/>
                    <a:pt x="1359222" y="22051"/>
                  </a:cubicBezTo>
                  <a:cubicBezTo>
                    <a:pt x="1373341" y="36170"/>
                    <a:pt x="1381273" y="55319"/>
                    <a:pt x="1381273" y="75286"/>
                  </a:cubicBezTo>
                  <a:lnTo>
                    <a:pt x="1381273" y="188862"/>
                  </a:lnTo>
                  <a:cubicBezTo>
                    <a:pt x="1381273" y="230441"/>
                    <a:pt x="1347566" y="264148"/>
                    <a:pt x="1305987" y="264148"/>
                  </a:cubicBezTo>
                  <a:lnTo>
                    <a:pt x="75286" y="264148"/>
                  </a:lnTo>
                  <a:cubicBezTo>
                    <a:pt x="33707" y="264148"/>
                    <a:pt x="0" y="230441"/>
                    <a:pt x="0" y="188862"/>
                  </a:cubicBezTo>
                  <a:lnTo>
                    <a:pt x="0" y="75286"/>
                  </a:lnTo>
                  <a:cubicBezTo>
                    <a:pt x="0" y="33707"/>
                    <a:pt x="33707" y="0"/>
                    <a:pt x="75286" y="0"/>
                  </a:cubicBezTo>
                  <a:close/>
                </a:path>
              </a:pathLst>
            </a:custGeom>
            <a:solidFill>
              <a:srgbClr val="000000">
                <a:alpha val="0"/>
              </a:srgbClr>
            </a:solidFill>
            <a:ln w="28575" cap="rnd">
              <a:solidFill>
                <a:srgbClr val="6AD3F3"/>
              </a:solidFill>
              <a:prstDash val="solid"/>
              <a:round/>
            </a:ln>
          </p:spPr>
        </p:sp>
        <p:sp>
          <p:nvSpPr>
            <p:cNvPr name="TextBox 6" id="6"/>
            <p:cNvSpPr txBox="true"/>
            <p:nvPr/>
          </p:nvSpPr>
          <p:spPr>
            <a:xfrm>
              <a:off x="0" y="-47625"/>
              <a:ext cx="1381273" cy="311773"/>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TextBox 8" id="8"/>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2516498"/>
            <a:ext cx="16738733" cy="2105024"/>
          </a:xfrm>
          <a:prstGeom prst="rect">
            <a:avLst/>
          </a:prstGeom>
        </p:spPr>
        <p:txBody>
          <a:bodyPr anchor="t" rtlCol="false" tIns="0" lIns="0" bIns="0" rIns="0">
            <a:spAutoFit/>
          </a:bodyPr>
          <a:lstStyle/>
          <a:p>
            <a:pPr algn="l">
              <a:lnSpc>
                <a:spcPts val="8400"/>
              </a:lnSpc>
              <a:spcBef>
                <a:spcPct val="0"/>
              </a:spcBef>
            </a:pPr>
            <a:r>
              <a:rPr lang="en-US" sz="6000">
                <a:solidFill>
                  <a:srgbClr val="FFFFFF"/>
                </a:solidFill>
                <a:latin typeface="TT Runs"/>
                <a:ea typeface="TT Runs"/>
                <a:cs typeface="TT Runs"/>
                <a:sym typeface="TT Runs"/>
              </a:rPr>
              <a:t>Obstáculos presentados durante el desarrollo</a:t>
            </a:r>
          </a:p>
        </p:txBody>
      </p:sp>
      <p:grpSp>
        <p:nvGrpSpPr>
          <p:cNvPr name="Group 4" id="4"/>
          <p:cNvGrpSpPr/>
          <p:nvPr/>
        </p:nvGrpSpPr>
        <p:grpSpPr>
          <a:xfrm rot="0">
            <a:off x="805691" y="2640323"/>
            <a:ext cx="5333911" cy="1002937"/>
            <a:chOff x="0" y="0"/>
            <a:chExt cx="1404816" cy="264148"/>
          </a:xfrm>
        </p:grpSpPr>
        <p:sp>
          <p:nvSpPr>
            <p:cNvPr name="Freeform 5" id="5"/>
            <p:cNvSpPr/>
            <p:nvPr/>
          </p:nvSpPr>
          <p:spPr>
            <a:xfrm flipH="false" flipV="false" rot="0">
              <a:off x="0" y="0"/>
              <a:ext cx="1404816" cy="264148"/>
            </a:xfrm>
            <a:custGeom>
              <a:avLst/>
              <a:gdLst/>
              <a:ahLst/>
              <a:cxnLst/>
              <a:rect r="r" b="b" t="t" l="l"/>
              <a:pathLst>
                <a:path h="264148" w="1404816">
                  <a:moveTo>
                    <a:pt x="74024" y="0"/>
                  </a:moveTo>
                  <a:lnTo>
                    <a:pt x="1330792" y="0"/>
                  </a:lnTo>
                  <a:cubicBezTo>
                    <a:pt x="1350424" y="0"/>
                    <a:pt x="1369253" y="7799"/>
                    <a:pt x="1383135" y="21681"/>
                  </a:cubicBezTo>
                  <a:cubicBezTo>
                    <a:pt x="1397017" y="35563"/>
                    <a:pt x="1404816" y="54392"/>
                    <a:pt x="1404816" y="74024"/>
                  </a:cubicBezTo>
                  <a:lnTo>
                    <a:pt x="1404816" y="190124"/>
                  </a:lnTo>
                  <a:cubicBezTo>
                    <a:pt x="1404816" y="209756"/>
                    <a:pt x="1397017" y="228585"/>
                    <a:pt x="1383135" y="242467"/>
                  </a:cubicBezTo>
                  <a:cubicBezTo>
                    <a:pt x="1369253" y="256349"/>
                    <a:pt x="1350424" y="264148"/>
                    <a:pt x="1330792" y="264148"/>
                  </a:cubicBezTo>
                  <a:lnTo>
                    <a:pt x="74024" y="264148"/>
                  </a:lnTo>
                  <a:cubicBezTo>
                    <a:pt x="54392" y="264148"/>
                    <a:pt x="35563" y="256349"/>
                    <a:pt x="21681" y="242467"/>
                  </a:cubicBezTo>
                  <a:cubicBezTo>
                    <a:pt x="7799" y="228585"/>
                    <a:pt x="0" y="209756"/>
                    <a:pt x="0" y="190124"/>
                  </a:cubicBezTo>
                  <a:lnTo>
                    <a:pt x="0" y="74024"/>
                  </a:lnTo>
                  <a:cubicBezTo>
                    <a:pt x="0" y="54392"/>
                    <a:pt x="7799" y="35563"/>
                    <a:pt x="21681" y="21681"/>
                  </a:cubicBezTo>
                  <a:cubicBezTo>
                    <a:pt x="35563" y="7799"/>
                    <a:pt x="54392" y="0"/>
                    <a:pt x="74024" y="0"/>
                  </a:cubicBezTo>
                  <a:close/>
                </a:path>
              </a:pathLst>
            </a:custGeom>
            <a:solidFill>
              <a:srgbClr val="000000">
                <a:alpha val="0"/>
              </a:srgbClr>
            </a:solidFill>
            <a:ln w="28575" cap="rnd">
              <a:solidFill>
                <a:srgbClr val="6AD3F3"/>
              </a:solidFill>
              <a:prstDash val="solid"/>
              <a:round/>
            </a:ln>
          </p:spPr>
        </p:sp>
        <p:sp>
          <p:nvSpPr>
            <p:cNvPr name="TextBox 6" id="6"/>
            <p:cNvSpPr txBox="true"/>
            <p:nvPr/>
          </p:nvSpPr>
          <p:spPr>
            <a:xfrm>
              <a:off x="0" y="-47625"/>
              <a:ext cx="1404816" cy="311773"/>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TextBox 8" id="8"/>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373045" y="4615167"/>
            <a:ext cx="13541909" cy="1085240"/>
          </a:xfrm>
          <a:prstGeom prst="rect">
            <a:avLst/>
          </a:prstGeom>
        </p:spPr>
        <p:txBody>
          <a:bodyPr anchor="t" rtlCol="false" tIns="0" lIns="0" bIns="0" rIns="0">
            <a:spAutoFit/>
          </a:bodyPr>
          <a:lstStyle/>
          <a:p>
            <a:pPr algn="ctr" marL="0" indent="0" lvl="0">
              <a:lnSpc>
                <a:spcPts val="8587"/>
              </a:lnSpc>
              <a:spcBef>
                <a:spcPct val="0"/>
              </a:spcBef>
            </a:pPr>
            <a:r>
              <a:rPr lang="en-US" sz="7339">
                <a:solidFill>
                  <a:srgbClr val="FFFFFF"/>
                </a:solidFill>
                <a:latin typeface="TT Runs"/>
                <a:ea typeface="TT Runs"/>
                <a:cs typeface="TT Runs"/>
                <a:sym typeface="TT Runs"/>
              </a:rPr>
              <a:t>Preguntas de la Comisión</a:t>
            </a:r>
          </a:p>
        </p:txBody>
      </p:sp>
      <p:sp>
        <p:nvSpPr>
          <p:cNvPr name="TextBox 4" id="4"/>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
        <p:nvSpPr>
          <p:cNvPr name="Freeform 5" id="5"/>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Freeform 4" id="4"/>
          <p:cNvSpPr/>
          <p:nvPr/>
        </p:nvSpPr>
        <p:spPr>
          <a:xfrm flipH="false" flipV="false" rot="0">
            <a:off x="8091962" y="2331437"/>
            <a:ext cx="2104077" cy="1839251"/>
          </a:xfrm>
          <a:custGeom>
            <a:avLst/>
            <a:gdLst/>
            <a:ahLst/>
            <a:cxnLst/>
            <a:rect r="r" b="b" t="t" l="l"/>
            <a:pathLst>
              <a:path h="1839251" w="2104077">
                <a:moveTo>
                  <a:pt x="0" y="0"/>
                </a:moveTo>
                <a:lnTo>
                  <a:pt x="2104076" y="0"/>
                </a:lnTo>
                <a:lnTo>
                  <a:pt x="2104076" y="1839251"/>
                </a:lnTo>
                <a:lnTo>
                  <a:pt x="0" y="1839251"/>
                </a:lnTo>
                <a:lnTo>
                  <a:pt x="0" y="0"/>
                </a:lnTo>
                <a:close/>
              </a:path>
            </a:pathLst>
          </a:custGeom>
          <a:blipFill>
            <a:blip r:embed="rId4"/>
            <a:stretch>
              <a:fillRect l="-3928" t="-12945" r="-3928" b="0"/>
            </a:stretch>
          </a:blipFill>
        </p:spPr>
      </p:sp>
      <p:sp>
        <p:nvSpPr>
          <p:cNvPr name="Freeform 5" id="5"/>
          <p:cNvSpPr/>
          <p:nvPr/>
        </p:nvSpPr>
        <p:spPr>
          <a:xfrm flipH="false" flipV="false" rot="0">
            <a:off x="8091962" y="4826938"/>
            <a:ext cx="2076682" cy="1800353"/>
          </a:xfrm>
          <a:custGeom>
            <a:avLst/>
            <a:gdLst/>
            <a:ahLst/>
            <a:cxnLst/>
            <a:rect r="r" b="b" t="t" l="l"/>
            <a:pathLst>
              <a:path h="1800353" w="2076682">
                <a:moveTo>
                  <a:pt x="0" y="0"/>
                </a:moveTo>
                <a:lnTo>
                  <a:pt x="2076682" y="0"/>
                </a:lnTo>
                <a:lnTo>
                  <a:pt x="2076682" y="1800353"/>
                </a:lnTo>
                <a:lnTo>
                  <a:pt x="0" y="1800353"/>
                </a:lnTo>
                <a:lnTo>
                  <a:pt x="0" y="0"/>
                </a:lnTo>
                <a:close/>
              </a:path>
            </a:pathLst>
          </a:custGeom>
          <a:blipFill>
            <a:blip r:embed="rId5"/>
            <a:stretch>
              <a:fillRect l="0" t="-1685" r="0" b="-1685"/>
            </a:stretch>
          </a:blipFill>
        </p:spPr>
      </p:sp>
      <p:sp>
        <p:nvSpPr>
          <p:cNvPr name="Freeform 6" id="6"/>
          <p:cNvSpPr/>
          <p:nvPr/>
        </p:nvSpPr>
        <p:spPr>
          <a:xfrm flipH="false" flipV="false" rot="0">
            <a:off x="8105659" y="7283541"/>
            <a:ext cx="2090379" cy="1974759"/>
          </a:xfrm>
          <a:custGeom>
            <a:avLst/>
            <a:gdLst/>
            <a:ahLst/>
            <a:cxnLst/>
            <a:rect r="r" b="b" t="t" l="l"/>
            <a:pathLst>
              <a:path h="1974759" w="2090379">
                <a:moveTo>
                  <a:pt x="0" y="0"/>
                </a:moveTo>
                <a:lnTo>
                  <a:pt x="2090379" y="0"/>
                </a:lnTo>
                <a:lnTo>
                  <a:pt x="2090379" y="1974759"/>
                </a:lnTo>
                <a:lnTo>
                  <a:pt x="0" y="1974759"/>
                </a:lnTo>
                <a:lnTo>
                  <a:pt x="0" y="0"/>
                </a:lnTo>
                <a:close/>
              </a:path>
            </a:pathLst>
          </a:custGeom>
          <a:blipFill>
            <a:blip r:embed="rId6"/>
            <a:stretch>
              <a:fillRect l="-5036" t="0" r="-5036" b="0"/>
            </a:stretch>
          </a:blipFill>
        </p:spPr>
      </p:sp>
      <p:sp>
        <p:nvSpPr>
          <p:cNvPr name="TextBox 7" id="7"/>
          <p:cNvSpPr txBox="true"/>
          <p:nvPr/>
        </p:nvSpPr>
        <p:spPr>
          <a:xfrm rot="0">
            <a:off x="1963885" y="4065913"/>
            <a:ext cx="5460128" cy="2050399"/>
          </a:xfrm>
          <a:prstGeom prst="rect">
            <a:avLst/>
          </a:prstGeom>
        </p:spPr>
        <p:txBody>
          <a:bodyPr anchor="t" rtlCol="false" tIns="0" lIns="0" bIns="0" rIns="0">
            <a:spAutoFit/>
          </a:bodyPr>
          <a:lstStyle/>
          <a:p>
            <a:pPr algn="l">
              <a:lnSpc>
                <a:spcPts val="8260"/>
              </a:lnSpc>
              <a:spcBef>
                <a:spcPct val="0"/>
              </a:spcBef>
            </a:pPr>
            <a:r>
              <a:rPr lang="en-US" sz="5900">
                <a:solidFill>
                  <a:srgbClr val="FFFFFF"/>
                </a:solidFill>
                <a:latin typeface="TT Runs"/>
                <a:ea typeface="TT Runs"/>
                <a:cs typeface="TT Runs"/>
                <a:sym typeface="TT Runs"/>
              </a:rPr>
              <a:t>Integrantes del equipo </a:t>
            </a:r>
          </a:p>
        </p:txBody>
      </p:sp>
      <p:sp>
        <p:nvSpPr>
          <p:cNvPr name="TextBox 8" id="8"/>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
        <p:nvSpPr>
          <p:cNvPr name="TextBox 9" id="9"/>
          <p:cNvSpPr txBox="true"/>
          <p:nvPr/>
        </p:nvSpPr>
        <p:spPr>
          <a:xfrm rot="0">
            <a:off x="11559453" y="2571192"/>
            <a:ext cx="4134786" cy="1663065"/>
          </a:xfrm>
          <a:prstGeom prst="rect">
            <a:avLst/>
          </a:prstGeom>
        </p:spPr>
        <p:txBody>
          <a:bodyPr anchor="t" rtlCol="false" tIns="0" lIns="0" bIns="0" rIns="0">
            <a:spAutoFit/>
          </a:bodyPr>
          <a:lstStyle/>
          <a:p>
            <a:pPr algn="l">
              <a:lnSpc>
                <a:spcPts val="3359"/>
              </a:lnSpc>
            </a:pPr>
            <a:r>
              <a:rPr lang="en-US" sz="2400" b="true">
                <a:solidFill>
                  <a:srgbClr val="FFFFFF"/>
                </a:solidFill>
                <a:latin typeface="TT Runs Bold"/>
                <a:ea typeface="TT Runs Bold"/>
                <a:cs typeface="TT Runs Bold"/>
                <a:sym typeface="TT Runs Bold"/>
              </a:rPr>
              <a:t>Michael Cid</a:t>
            </a:r>
          </a:p>
          <a:p>
            <a:pPr algn="l">
              <a:lnSpc>
                <a:spcPts val="3359"/>
              </a:lnSpc>
            </a:pPr>
          </a:p>
          <a:p>
            <a:pPr algn="ctr">
              <a:lnSpc>
                <a:spcPts val="3359"/>
              </a:lnSpc>
            </a:pPr>
            <a:r>
              <a:rPr lang="en-US" sz="2400">
                <a:solidFill>
                  <a:srgbClr val="FFFFFF"/>
                </a:solidFill>
                <a:latin typeface="TT Runs"/>
                <a:ea typeface="TT Runs"/>
                <a:cs typeface="TT Runs"/>
                <a:sym typeface="TT Runs"/>
              </a:rPr>
              <a:t>Diseño</a:t>
            </a:r>
          </a:p>
          <a:p>
            <a:pPr algn="ctr">
              <a:lnSpc>
                <a:spcPts val="3359"/>
              </a:lnSpc>
              <a:spcBef>
                <a:spcPct val="0"/>
              </a:spcBef>
            </a:pPr>
            <a:r>
              <a:rPr lang="en-US" sz="2400">
                <a:solidFill>
                  <a:srgbClr val="FFFFFF"/>
                </a:solidFill>
                <a:latin typeface="TT Runs"/>
                <a:ea typeface="TT Runs"/>
                <a:cs typeface="TT Runs"/>
                <a:sym typeface="TT Runs"/>
              </a:rPr>
              <a:t>Jefe de proyecto</a:t>
            </a:r>
          </a:p>
        </p:txBody>
      </p:sp>
      <p:sp>
        <p:nvSpPr>
          <p:cNvPr name="TextBox 10" id="10"/>
          <p:cNvSpPr txBox="true"/>
          <p:nvPr/>
        </p:nvSpPr>
        <p:spPr>
          <a:xfrm rot="0">
            <a:off x="11558635" y="4916805"/>
            <a:ext cx="4135605" cy="1663065"/>
          </a:xfrm>
          <a:prstGeom prst="rect">
            <a:avLst/>
          </a:prstGeom>
        </p:spPr>
        <p:txBody>
          <a:bodyPr anchor="t" rtlCol="false" tIns="0" lIns="0" bIns="0" rIns="0">
            <a:spAutoFit/>
          </a:bodyPr>
          <a:lstStyle/>
          <a:p>
            <a:pPr algn="l">
              <a:lnSpc>
                <a:spcPts val="3359"/>
              </a:lnSpc>
            </a:pPr>
            <a:r>
              <a:rPr lang="en-US" sz="2400" b="true">
                <a:solidFill>
                  <a:srgbClr val="FFFFFF"/>
                </a:solidFill>
                <a:latin typeface="TT Runs Bold"/>
                <a:ea typeface="TT Runs Bold"/>
                <a:cs typeface="TT Runs Bold"/>
                <a:sym typeface="TT Runs Bold"/>
              </a:rPr>
              <a:t>Luciano Pino</a:t>
            </a:r>
          </a:p>
          <a:p>
            <a:pPr algn="l">
              <a:lnSpc>
                <a:spcPts val="3359"/>
              </a:lnSpc>
            </a:pPr>
          </a:p>
          <a:p>
            <a:pPr algn="ctr">
              <a:lnSpc>
                <a:spcPts val="3359"/>
              </a:lnSpc>
              <a:spcBef>
                <a:spcPct val="0"/>
              </a:spcBef>
            </a:pPr>
            <a:r>
              <a:rPr lang="en-US" sz="2400">
                <a:solidFill>
                  <a:srgbClr val="FFFFFF"/>
                </a:solidFill>
                <a:latin typeface="TT Runs"/>
                <a:ea typeface="TT Runs"/>
                <a:cs typeface="TT Runs"/>
                <a:sym typeface="TT Runs"/>
              </a:rPr>
              <a:t>Diseño de Software Desarrollador</a:t>
            </a:r>
          </a:p>
        </p:txBody>
      </p:sp>
      <p:sp>
        <p:nvSpPr>
          <p:cNvPr name="TextBox 11" id="11"/>
          <p:cNvSpPr txBox="true"/>
          <p:nvPr/>
        </p:nvSpPr>
        <p:spPr>
          <a:xfrm rot="0">
            <a:off x="11558635" y="7600198"/>
            <a:ext cx="4135605" cy="1663065"/>
          </a:xfrm>
          <a:prstGeom prst="rect">
            <a:avLst/>
          </a:prstGeom>
        </p:spPr>
        <p:txBody>
          <a:bodyPr anchor="t" rtlCol="false" tIns="0" lIns="0" bIns="0" rIns="0">
            <a:spAutoFit/>
          </a:bodyPr>
          <a:lstStyle/>
          <a:p>
            <a:pPr algn="l">
              <a:lnSpc>
                <a:spcPts val="3359"/>
              </a:lnSpc>
            </a:pPr>
            <a:r>
              <a:rPr lang="en-US" sz="2400" b="true">
                <a:solidFill>
                  <a:srgbClr val="FFFFFF"/>
                </a:solidFill>
                <a:latin typeface="TT Runs Bold"/>
                <a:ea typeface="TT Runs Bold"/>
                <a:cs typeface="TT Runs Bold"/>
                <a:sym typeface="TT Runs Bold"/>
              </a:rPr>
              <a:t>Vania Vargas</a:t>
            </a:r>
          </a:p>
          <a:p>
            <a:pPr algn="l">
              <a:lnSpc>
                <a:spcPts val="3359"/>
              </a:lnSpc>
            </a:pPr>
          </a:p>
          <a:p>
            <a:pPr algn="ctr">
              <a:lnSpc>
                <a:spcPts val="3359"/>
              </a:lnSpc>
            </a:pPr>
            <a:r>
              <a:rPr lang="en-US" sz="2400">
                <a:solidFill>
                  <a:srgbClr val="FFFFFF"/>
                </a:solidFill>
                <a:latin typeface="TT Runs"/>
                <a:ea typeface="TT Runs"/>
                <a:cs typeface="TT Runs"/>
                <a:sym typeface="TT Runs"/>
              </a:rPr>
              <a:t>Analista </a:t>
            </a:r>
          </a:p>
          <a:p>
            <a:pPr algn="ctr">
              <a:lnSpc>
                <a:spcPts val="3359"/>
              </a:lnSpc>
              <a:spcBef>
                <a:spcPct val="0"/>
              </a:spcBef>
            </a:pPr>
            <a:r>
              <a:rPr lang="en-US" sz="2400">
                <a:solidFill>
                  <a:srgbClr val="FFFFFF"/>
                </a:solidFill>
                <a:latin typeface="TT Runs"/>
                <a:ea typeface="TT Runs"/>
                <a:cs typeface="TT Runs"/>
                <a:sym typeface="TT Runs"/>
              </a:rPr>
              <a:t>Ingenieria de Software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03287" y="4043411"/>
            <a:ext cx="5813800" cy="4358640"/>
          </a:xfrm>
          <a:prstGeom prst="rect">
            <a:avLst/>
          </a:prstGeom>
        </p:spPr>
        <p:txBody>
          <a:bodyPr anchor="t" rtlCol="false" tIns="0" lIns="0" bIns="0" rIns="0">
            <a:spAutoFit/>
          </a:bodyPr>
          <a:lstStyle/>
          <a:p>
            <a:pPr algn="just">
              <a:lnSpc>
                <a:spcPts val="2800"/>
              </a:lnSpc>
            </a:pPr>
            <a:r>
              <a:rPr lang="en-US" sz="2000">
                <a:solidFill>
                  <a:srgbClr val="FFFFFF"/>
                </a:solidFill>
                <a:latin typeface="TT Runs"/>
                <a:ea typeface="TT Runs"/>
                <a:cs typeface="TT Runs"/>
                <a:sym typeface="TT Runs"/>
              </a:rPr>
              <a:t>Situación Actual</a:t>
            </a:r>
          </a:p>
          <a:p>
            <a:pPr algn="l">
              <a:lnSpc>
                <a:spcPts val="2800"/>
              </a:lnSpc>
            </a:pPr>
          </a:p>
          <a:p>
            <a:pPr algn="l">
              <a:lnSpc>
                <a:spcPts val="2800"/>
              </a:lnSpc>
              <a:spcBef>
                <a:spcPct val="0"/>
              </a:spcBef>
            </a:pPr>
            <a:r>
              <a:rPr lang="en-US" sz="2000">
                <a:solidFill>
                  <a:srgbClr val="FFFFFF"/>
                </a:solidFill>
                <a:latin typeface="TT Runs"/>
                <a:ea typeface="TT Runs"/>
                <a:cs typeface="TT Runs"/>
                <a:sym typeface="TT Runs"/>
              </a:rPr>
              <a:t>La Mobiliaria se encuentra en proceso de innovación digital, por lo que ha decidido mejorar todos sus procesos. Estos procesos tienen alcances en Tareas de mantenimiento de equipos clima, obras civiles, luminaria, jardines, limpieza, etc. cada una de las actividades es realizada por distintos proveedores en edificios, tiendas a lo largo de todo el país.</a:t>
            </a:r>
          </a:p>
          <a:p>
            <a:pPr algn="l">
              <a:lnSpc>
                <a:spcPts val="3920"/>
              </a:lnSpc>
              <a:spcBef>
                <a:spcPct val="0"/>
              </a:spcBef>
            </a:pPr>
          </a:p>
        </p:txBody>
      </p:sp>
      <p:sp>
        <p:nvSpPr>
          <p:cNvPr name="TextBox 4" id="4"/>
          <p:cNvSpPr txBox="true"/>
          <p:nvPr/>
        </p:nvSpPr>
        <p:spPr>
          <a:xfrm rot="0">
            <a:off x="3417874" y="2266280"/>
            <a:ext cx="11104011" cy="945396"/>
          </a:xfrm>
          <a:prstGeom prst="rect">
            <a:avLst/>
          </a:prstGeom>
        </p:spPr>
        <p:txBody>
          <a:bodyPr anchor="t" rtlCol="false" tIns="0" lIns="0" bIns="0" rIns="0">
            <a:spAutoFit/>
          </a:bodyPr>
          <a:lstStyle/>
          <a:p>
            <a:pPr algn="l">
              <a:lnSpc>
                <a:spcPts val="7741"/>
              </a:lnSpc>
              <a:spcBef>
                <a:spcPct val="0"/>
              </a:spcBef>
            </a:pPr>
            <a:r>
              <a:rPr lang="en-US" sz="5529">
                <a:solidFill>
                  <a:srgbClr val="FFFFFF"/>
                </a:solidFill>
                <a:latin typeface="TT Runs"/>
                <a:ea typeface="TT Runs"/>
                <a:cs typeface="TT Runs"/>
                <a:sym typeface="TT Runs"/>
              </a:rPr>
              <a:t>Descripción del proyecto</a:t>
            </a:r>
          </a:p>
        </p:txBody>
      </p:sp>
      <p:sp>
        <p:nvSpPr>
          <p:cNvPr name="Freeform 5" id="5"/>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grpSp>
        <p:nvGrpSpPr>
          <p:cNvPr name="Group 6" id="6"/>
          <p:cNvGrpSpPr/>
          <p:nvPr/>
        </p:nvGrpSpPr>
        <p:grpSpPr>
          <a:xfrm rot="0">
            <a:off x="650776" y="3902797"/>
            <a:ext cx="4425950" cy="773857"/>
            <a:chOff x="0" y="0"/>
            <a:chExt cx="1165682" cy="203814"/>
          </a:xfrm>
        </p:grpSpPr>
        <p:sp>
          <p:nvSpPr>
            <p:cNvPr name="Freeform 7" id="7"/>
            <p:cNvSpPr/>
            <p:nvPr/>
          </p:nvSpPr>
          <p:spPr>
            <a:xfrm flipH="false" flipV="false" rot="0">
              <a:off x="0" y="0"/>
              <a:ext cx="1165682" cy="203814"/>
            </a:xfrm>
            <a:custGeom>
              <a:avLst/>
              <a:gdLst/>
              <a:ahLst/>
              <a:cxnLst/>
              <a:rect r="r" b="b" t="t" l="l"/>
              <a:pathLst>
                <a:path h="203814" w="1165682">
                  <a:moveTo>
                    <a:pt x="89210" y="0"/>
                  </a:moveTo>
                  <a:lnTo>
                    <a:pt x="1076472" y="0"/>
                  </a:lnTo>
                  <a:cubicBezTo>
                    <a:pt x="1125742" y="0"/>
                    <a:pt x="1165682" y="39941"/>
                    <a:pt x="1165682" y="89210"/>
                  </a:cubicBezTo>
                  <a:lnTo>
                    <a:pt x="1165682" y="114604"/>
                  </a:lnTo>
                  <a:cubicBezTo>
                    <a:pt x="1165682" y="163874"/>
                    <a:pt x="1125742" y="203814"/>
                    <a:pt x="1076472" y="203814"/>
                  </a:cubicBezTo>
                  <a:lnTo>
                    <a:pt x="89210" y="203814"/>
                  </a:lnTo>
                  <a:cubicBezTo>
                    <a:pt x="39941" y="203814"/>
                    <a:pt x="0" y="163874"/>
                    <a:pt x="0" y="114604"/>
                  </a:cubicBezTo>
                  <a:lnTo>
                    <a:pt x="0" y="89210"/>
                  </a:lnTo>
                  <a:cubicBezTo>
                    <a:pt x="0" y="39941"/>
                    <a:pt x="39941" y="0"/>
                    <a:pt x="89210" y="0"/>
                  </a:cubicBezTo>
                  <a:close/>
                </a:path>
              </a:pathLst>
            </a:custGeom>
            <a:solidFill>
              <a:srgbClr val="000000">
                <a:alpha val="0"/>
              </a:srgbClr>
            </a:solidFill>
            <a:ln w="28575" cap="rnd">
              <a:solidFill>
                <a:srgbClr val="6AD3F3"/>
              </a:solidFill>
              <a:prstDash val="solid"/>
              <a:round/>
            </a:ln>
          </p:spPr>
        </p:sp>
        <p:sp>
          <p:nvSpPr>
            <p:cNvPr name="TextBox 8" id="8"/>
            <p:cNvSpPr txBox="true"/>
            <p:nvPr/>
          </p:nvSpPr>
          <p:spPr>
            <a:xfrm>
              <a:off x="0" y="-47625"/>
              <a:ext cx="1165682" cy="251439"/>
            </a:xfrm>
            <a:prstGeom prst="rect">
              <a:avLst/>
            </a:prstGeom>
          </p:spPr>
          <p:txBody>
            <a:bodyPr anchor="ctr" rtlCol="false" tIns="50800" lIns="50800" bIns="50800" rIns="50800"/>
            <a:lstStyle/>
            <a:p>
              <a:pPr algn="l">
                <a:lnSpc>
                  <a:spcPts val="3359"/>
                </a:lnSpc>
              </a:pPr>
            </a:p>
          </p:txBody>
        </p:sp>
      </p:grpSp>
      <p:sp>
        <p:nvSpPr>
          <p:cNvPr name="TextBox 9" id="9"/>
          <p:cNvSpPr txBox="true"/>
          <p:nvPr/>
        </p:nvSpPr>
        <p:spPr>
          <a:xfrm rot="0">
            <a:off x="10180692" y="3601795"/>
            <a:ext cx="6363393" cy="6953620"/>
          </a:xfrm>
          <a:prstGeom prst="rect">
            <a:avLst/>
          </a:prstGeom>
        </p:spPr>
        <p:txBody>
          <a:bodyPr anchor="t" rtlCol="false" tIns="0" lIns="0" bIns="0" rIns="0">
            <a:spAutoFit/>
          </a:bodyPr>
          <a:lstStyle/>
          <a:p>
            <a:pPr algn="just">
              <a:lnSpc>
                <a:spcPts val="3374"/>
              </a:lnSpc>
            </a:pPr>
          </a:p>
          <a:p>
            <a:pPr algn="l">
              <a:lnSpc>
                <a:spcPts val="2940"/>
              </a:lnSpc>
            </a:pPr>
            <a:r>
              <a:rPr lang="en-US" sz="2100">
                <a:solidFill>
                  <a:srgbClr val="FFFFFF"/>
                </a:solidFill>
                <a:latin typeface="TT Runs"/>
                <a:ea typeface="TT Runs"/>
                <a:cs typeface="TT Runs"/>
                <a:sym typeface="TT Runs"/>
              </a:rPr>
              <a:t>Propuest</a:t>
            </a:r>
            <a:r>
              <a:rPr lang="en-US" sz="2100">
                <a:solidFill>
                  <a:srgbClr val="FFFFFF"/>
                </a:solidFill>
                <a:latin typeface="TT Runs"/>
                <a:ea typeface="TT Runs"/>
                <a:cs typeface="TT Runs"/>
                <a:sym typeface="TT Runs"/>
              </a:rPr>
              <a:t>a de solución</a:t>
            </a:r>
          </a:p>
          <a:p>
            <a:pPr algn="l">
              <a:lnSpc>
                <a:spcPts val="2940"/>
              </a:lnSpc>
            </a:pPr>
          </a:p>
          <a:p>
            <a:pPr algn="l">
              <a:lnSpc>
                <a:spcPts val="2940"/>
              </a:lnSpc>
            </a:pPr>
            <a:r>
              <a:rPr lang="en-US" sz="2100">
                <a:solidFill>
                  <a:srgbClr val="FFFFFF"/>
                </a:solidFill>
                <a:latin typeface="TT Runs"/>
                <a:ea typeface="TT Runs"/>
                <a:cs typeface="TT Runs"/>
                <a:sym typeface="TT Runs"/>
              </a:rPr>
              <a:t>Se propone un software que permita gestionar , cada una de estas tareas de mantenimiento para todos sus segmentos y categorías de estos. que permita trazabilidad y generación de documentación estándar para un almacenamiento centralizado y persistente de las tareas de mantenimiento. También permite operar en online actividades del tipo Incidencias y Tareas Programadas en el mes. Con la capacidad de evidenciar y realizar el seguimiento al ciclo de vida de los procesos que conllevan estas tareas.</a:t>
            </a:r>
          </a:p>
          <a:p>
            <a:pPr algn="l">
              <a:lnSpc>
                <a:spcPts val="3934"/>
              </a:lnSpc>
              <a:spcBef>
                <a:spcPct val="0"/>
              </a:spcBef>
            </a:pPr>
          </a:p>
          <a:p>
            <a:pPr algn="l">
              <a:lnSpc>
                <a:spcPts val="3934"/>
              </a:lnSpc>
              <a:spcBef>
                <a:spcPct val="0"/>
              </a:spcBef>
            </a:pPr>
          </a:p>
        </p:txBody>
      </p:sp>
      <p:grpSp>
        <p:nvGrpSpPr>
          <p:cNvPr name="Group 10" id="10"/>
          <p:cNvGrpSpPr/>
          <p:nvPr/>
        </p:nvGrpSpPr>
        <p:grpSpPr>
          <a:xfrm rot="0">
            <a:off x="9668329" y="3902797"/>
            <a:ext cx="4425950" cy="773857"/>
            <a:chOff x="0" y="0"/>
            <a:chExt cx="1165682" cy="203814"/>
          </a:xfrm>
        </p:grpSpPr>
        <p:sp>
          <p:nvSpPr>
            <p:cNvPr name="Freeform 11" id="11"/>
            <p:cNvSpPr/>
            <p:nvPr/>
          </p:nvSpPr>
          <p:spPr>
            <a:xfrm flipH="false" flipV="false" rot="0">
              <a:off x="0" y="0"/>
              <a:ext cx="1165682" cy="203814"/>
            </a:xfrm>
            <a:custGeom>
              <a:avLst/>
              <a:gdLst/>
              <a:ahLst/>
              <a:cxnLst/>
              <a:rect r="r" b="b" t="t" l="l"/>
              <a:pathLst>
                <a:path h="203814" w="1165682">
                  <a:moveTo>
                    <a:pt x="89210" y="0"/>
                  </a:moveTo>
                  <a:lnTo>
                    <a:pt x="1076472" y="0"/>
                  </a:lnTo>
                  <a:cubicBezTo>
                    <a:pt x="1125742" y="0"/>
                    <a:pt x="1165682" y="39941"/>
                    <a:pt x="1165682" y="89210"/>
                  </a:cubicBezTo>
                  <a:lnTo>
                    <a:pt x="1165682" y="114604"/>
                  </a:lnTo>
                  <a:cubicBezTo>
                    <a:pt x="1165682" y="163874"/>
                    <a:pt x="1125742" y="203814"/>
                    <a:pt x="1076472" y="203814"/>
                  </a:cubicBezTo>
                  <a:lnTo>
                    <a:pt x="89210" y="203814"/>
                  </a:lnTo>
                  <a:cubicBezTo>
                    <a:pt x="39941" y="203814"/>
                    <a:pt x="0" y="163874"/>
                    <a:pt x="0" y="114604"/>
                  </a:cubicBezTo>
                  <a:lnTo>
                    <a:pt x="0" y="89210"/>
                  </a:lnTo>
                  <a:cubicBezTo>
                    <a:pt x="0" y="39941"/>
                    <a:pt x="39941" y="0"/>
                    <a:pt x="89210" y="0"/>
                  </a:cubicBezTo>
                  <a:close/>
                </a:path>
              </a:pathLst>
            </a:custGeom>
            <a:solidFill>
              <a:srgbClr val="000000">
                <a:alpha val="0"/>
              </a:srgbClr>
            </a:solidFill>
            <a:ln w="28575" cap="rnd">
              <a:solidFill>
                <a:srgbClr val="6AD3F3"/>
              </a:solidFill>
              <a:prstDash val="solid"/>
              <a:round/>
            </a:ln>
          </p:spPr>
        </p:sp>
        <p:sp>
          <p:nvSpPr>
            <p:cNvPr name="TextBox 12" id="12"/>
            <p:cNvSpPr txBox="true"/>
            <p:nvPr/>
          </p:nvSpPr>
          <p:spPr>
            <a:xfrm>
              <a:off x="0" y="-47625"/>
              <a:ext cx="1165682" cy="251439"/>
            </a:xfrm>
            <a:prstGeom prst="rect">
              <a:avLst/>
            </a:prstGeom>
          </p:spPr>
          <p:txBody>
            <a:bodyPr anchor="ctr" rtlCol="false" tIns="50800" lIns="50800" bIns="50800" rIns="50800"/>
            <a:lstStyle/>
            <a:p>
              <a:pPr algn="l">
                <a:lnSpc>
                  <a:spcPts val="3359"/>
                </a:lnSpc>
              </a:pPr>
            </a:p>
          </p:txBody>
        </p:sp>
      </p:grpSp>
      <p:sp>
        <p:nvSpPr>
          <p:cNvPr name="TextBox 13" id="13"/>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71129" y="4626107"/>
            <a:ext cx="16247926" cy="2702762"/>
          </a:xfrm>
          <a:prstGeom prst="rect">
            <a:avLst/>
          </a:prstGeom>
        </p:spPr>
        <p:txBody>
          <a:bodyPr anchor="t" rtlCol="false" tIns="0" lIns="0" bIns="0" rIns="0">
            <a:spAutoFit/>
          </a:bodyPr>
          <a:lstStyle/>
          <a:p>
            <a:pPr algn="l">
              <a:lnSpc>
                <a:spcPts val="4328"/>
              </a:lnSpc>
            </a:pPr>
            <a:r>
              <a:rPr lang="en-US" sz="3092">
                <a:solidFill>
                  <a:srgbClr val="FFFFFF"/>
                </a:solidFill>
                <a:latin typeface="TT Runs"/>
                <a:ea typeface="TT Runs"/>
                <a:cs typeface="TT Runs"/>
                <a:sym typeface="TT Runs"/>
              </a:rPr>
              <a:t>Desarrollar un sistema de gestión de mantenimiento preventivo y correctivo que permita organizar, controlar y dar trazabilidad a las tareas realizadas por proveedores y colaboradores, incorporando carga de evidencias, programación mensual y generación de reportes.</a:t>
            </a:r>
          </a:p>
          <a:p>
            <a:pPr algn="l">
              <a:lnSpc>
                <a:spcPts val="4328"/>
              </a:lnSpc>
            </a:pPr>
          </a:p>
        </p:txBody>
      </p:sp>
      <p:sp>
        <p:nvSpPr>
          <p:cNvPr name="Freeform 4" id="4"/>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TextBox 5" id="5"/>
          <p:cNvSpPr txBox="true"/>
          <p:nvPr/>
        </p:nvSpPr>
        <p:spPr>
          <a:xfrm rot="0">
            <a:off x="1028700" y="2405248"/>
            <a:ext cx="15944881" cy="1285113"/>
          </a:xfrm>
          <a:prstGeom prst="rect">
            <a:avLst/>
          </a:prstGeom>
        </p:spPr>
        <p:txBody>
          <a:bodyPr anchor="t" rtlCol="false" tIns="0" lIns="0" bIns="0" rIns="0">
            <a:spAutoFit/>
          </a:bodyPr>
          <a:lstStyle/>
          <a:p>
            <a:pPr algn="l">
              <a:lnSpc>
                <a:spcPts val="10542"/>
              </a:lnSpc>
              <a:spcBef>
                <a:spcPct val="0"/>
              </a:spcBef>
            </a:pPr>
            <a:r>
              <a:rPr lang="en-US" sz="7530">
                <a:solidFill>
                  <a:srgbClr val="FFFFFF"/>
                </a:solidFill>
                <a:latin typeface="TT Runs"/>
                <a:ea typeface="TT Runs"/>
                <a:cs typeface="TT Runs"/>
                <a:sym typeface="TT Runs"/>
              </a:rPr>
              <a:t>Objetivo General</a:t>
            </a:r>
          </a:p>
        </p:txBody>
      </p:sp>
      <p:sp>
        <p:nvSpPr>
          <p:cNvPr name="TextBox 6" id="6"/>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71129" y="4626107"/>
            <a:ext cx="16247926" cy="2702762"/>
          </a:xfrm>
          <a:prstGeom prst="rect">
            <a:avLst/>
          </a:prstGeom>
        </p:spPr>
        <p:txBody>
          <a:bodyPr anchor="t" rtlCol="false" tIns="0" lIns="0" bIns="0" rIns="0">
            <a:spAutoFit/>
          </a:bodyPr>
          <a:lstStyle/>
          <a:p>
            <a:pPr algn="l">
              <a:lnSpc>
                <a:spcPts val="4328"/>
              </a:lnSpc>
            </a:pPr>
            <a:r>
              <a:rPr lang="en-US" sz="3092">
                <a:solidFill>
                  <a:srgbClr val="FFFFFF"/>
                </a:solidFill>
                <a:latin typeface="TT Runs"/>
                <a:ea typeface="TT Runs"/>
                <a:cs typeface="TT Runs"/>
                <a:sym typeface="TT Runs"/>
              </a:rPr>
              <a:t>Diseñar e implementar un mantenedor de tareas que permita registrar, actualizar y asignar actividades; desarrollar un módulo de reportería y seguimiento para visualizar el avance mediante indicadores; y construir una aplicación basada en React, FastAPI y Supabase que respalde los procesos de carga de evidencias, programación y validación de tareas</a:t>
            </a:r>
          </a:p>
        </p:txBody>
      </p:sp>
      <p:sp>
        <p:nvSpPr>
          <p:cNvPr name="Freeform 4" id="4"/>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TextBox 5" id="5"/>
          <p:cNvSpPr txBox="true"/>
          <p:nvPr/>
        </p:nvSpPr>
        <p:spPr>
          <a:xfrm rot="0">
            <a:off x="1028700" y="2405248"/>
            <a:ext cx="16230600" cy="1285113"/>
          </a:xfrm>
          <a:prstGeom prst="rect">
            <a:avLst/>
          </a:prstGeom>
        </p:spPr>
        <p:txBody>
          <a:bodyPr anchor="t" rtlCol="false" tIns="0" lIns="0" bIns="0" rIns="0">
            <a:spAutoFit/>
          </a:bodyPr>
          <a:lstStyle/>
          <a:p>
            <a:pPr algn="l">
              <a:lnSpc>
                <a:spcPts val="10542"/>
              </a:lnSpc>
              <a:spcBef>
                <a:spcPct val="0"/>
              </a:spcBef>
            </a:pPr>
            <a:r>
              <a:rPr lang="en-US" sz="7530">
                <a:solidFill>
                  <a:srgbClr val="FFFFFF"/>
                </a:solidFill>
                <a:latin typeface="TT Runs"/>
                <a:ea typeface="TT Runs"/>
                <a:cs typeface="TT Runs"/>
                <a:sym typeface="TT Runs"/>
              </a:rPr>
              <a:t>Objetivo </a:t>
            </a:r>
            <a:r>
              <a:rPr lang="en-US" sz="7530">
                <a:solidFill>
                  <a:srgbClr val="FFFFFF"/>
                </a:solidFill>
                <a:latin typeface="TT Runs"/>
                <a:ea typeface="TT Runs"/>
                <a:cs typeface="TT Runs"/>
                <a:sym typeface="TT Runs"/>
              </a:rPr>
              <a:t>especifico</a:t>
            </a:r>
          </a:p>
        </p:txBody>
      </p:sp>
      <p:sp>
        <p:nvSpPr>
          <p:cNvPr name="TextBox 6" id="6"/>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1080000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Freeform 4" id="4"/>
          <p:cNvSpPr/>
          <p:nvPr/>
        </p:nvSpPr>
        <p:spPr>
          <a:xfrm flipH="false" flipV="false" rot="0">
            <a:off x="1482443" y="3767848"/>
            <a:ext cx="15323113" cy="5880245"/>
          </a:xfrm>
          <a:custGeom>
            <a:avLst/>
            <a:gdLst/>
            <a:ahLst/>
            <a:cxnLst/>
            <a:rect r="r" b="b" t="t" l="l"/>
            <a:pathLst>
              <a:path h="5880245" w="15323113">
                <a:moveTo>
                  <a:pt x="0" y="0"/>
                </a:moveTo>
                <a:lnTo>
                  <a:pt x="15323114" y="0"/>
                </a:lnTo>
                <a:lnTo>
                  <a:pt x="15323114" y="5880244"/>
                </a:lnTo>
                <a:lnTo>
                  <a:pt x="0" y="5880244"/>
                </a:lnTo>
                <a:lnTo>
                  <a:pt x="0" y="0"/>
                </a:lnTo>
                <a:close/>
              </a:path>
            </a:pathLst>
          </a:custGeom>
          <a:blipFill>
            <a:blip r:embed="rId4"/>
            <a:stretch>
              <a:fillRect l="0" t="0" r="0" b="0"/>
            </a:stretch>
          </a:blipFill>
        </p:spPr>
      </p:sp>
      <p:sp>
        <p:nvSpPr>
          <p:cNvPr name="TextBox 5" id="5"/>
          <p:cNvSpPr txBox="true"/>
          <p:nvPr/>
        </p:nvSpPr>
        <p:spPr>
          <a:xfrm rot="0">
            <a:off x="599211" y="2363921"/>
            <a:ext cx="12496920" cy="1143137"/>
          </a:xfrm>
          <a:prstGeom prst="rect">
            <a:avLst/>
          </a:prstGeom>
        </p:spPr>
        <p:txBody>
          <a:bodyPr anchor="t" rtlCol="false" tIns="0" lIns="0" bIns="0" rIns="0">
            <a:spAutoFit/>
          </a:bodyPr>
          <a:lstStyle/>
          <a:p>
            <a:pPr algn="l" marL="0" indent="0" lvl="0">
              <a:lnSpc>
                <a:spcPts val="4469"/>
              </a:lnSpc>
            </a:pPr>
            <a:r>
              <a:rPr lang="en-US" sz="4100">
                <a:solidFill>
                  <a:srgbClr val="FFFFFF"/>
                </a:solidFill>
                <a:latin typeface="TT Runs"/>
                <a:ea typeface="TT Runs"/>
                <a:cs typeface="TT Runs"/>
                <a:sym typeface="TT Runs"/>
              </a:rPr>
              <a:t>CRONOGRAMA PARA EL DESAROLLO DEL PROYECTO</a:t>
            </a:r>
          </a:p>
        </p:txBody>
      </p:sp>
      <p:sp>
        <p:nvSpPr>
          <p:cNvPr name="TextBox 6" id="6"/>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Freeform 4" id="4"/>
          <p:cNvSpPr/>
          <p:nvPr/>
        </p:nvSpPr>
        <p:spPr>
          <a:xfrm flipH="false" flipV="false" rot="0">
            <a:off x="316162" y="2714023"/>
            <a:ext cx="9335758" cy="5729821"/>
          </a:xfrm>
          <a:custGeom>
            <a:avLst/>
            <a:gdLst/>
            <a:ahLst/>
            <a:cxnLst/>
            <a:rect r="r" b="b" t="t" l="l"/>
            <a:pathLst>
              <a:path h="5729821" w="9335758">
                <a:moveTo>
                  <a:pt x="0" y="0"/>
                </a:moveTo>
                <a:lnTo>
                  <a:pt x="9335758" y="0"/>
                </a:lnTo>
                <a:lnTo>
                  <a:pt x="9335758" y="5729821"/>
                </a:lnTo>
                <a:lnTo>
                  <a:pt x="0" y="5729821"/>
                </a:lnTo>
                <a:lnTo>
                  <a:pt x="0" y="0"/>
                </a:lnTo>
                <a:close/>
              </a:path>
            </a:pathLst>
          </a:custGeom>
          <a:blipFill>
            <a:blip r:embed="rId4"/>
            <a:stretch>
              <a:fillRect l="0" t="0" r="0" b="0"/>
            </a:stretch>
          </a:blipFill>
        </p:spPr>
      </p:sp>
      <p:sp>
        <p:nvSpPr>
          <p:cNvPr name="TextBox 5" id="5"/>
          <p:cNvSpPr txBox="true"/>
          <p:nvPr/>
        </p:nvSpPr>
        <p:spPr>
          <a:xfrm rot="0">
            <a:off x="10223589" y="3145695"/>
            <a:ext cx="7035711" cy="1809369"/>
          </a:xfrm>
          <a:prstGeom prst="rect">
            <a:avLst/>
          </a:prstGeom>
        </p:spPr>
        <p:txBody>
          <a:bodyPr anchor="t" rtlCol="false" tIns="0" lIns="0" bIns="0" rIns="0">
            <a:spAutoFit/>
          </a:bodyPr>
          <a:lstStyle/>
          <a:p>
            <a:pPr algn="l">
              <a:lnSpc>
                <a:spcPts val="7067"/>
              </a:lnSpc>
            </a:pPr>
            <a:r>
              <a:rPr lang="en-US" sz="6199">
                <a:solidFill>
                  <a:srgbClr val="FFFFFF"/>
                </a:solidFill>
                <a:latin typeface="TT Runs"/>
                <a:ea typeface="TT Runs"/>
                <a:cs typeface="TT Runs"/>
                <a:sym typeface="TT Runs"/>
              </a:rPr>
              <a:t>Arquitectura del Software</a:t>
            </a:r>
          </a:p>
        </p:txBody>
      </p:sp>
      <p:sp>
        <p:nvSpPr>
          <p:cNvPr name="TextBox 6" id="6"/>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
        <p:nvSpPr>
          <p:cNvPr name="TextBox 7" id="7"/>
          <p:cNvSpPr txBox="true"/>
          <p:nvPr/>
        </p:nvSpPr>
        <p:spPr>
          <a:xfrm rot="0">
            <a:off x="10077421" y="5961101"/>
            <a:ext cx="7710739" cy="2715894"/>
          </a:xfrm>
          <a:prstGeom prst="rect">
            <a:avLst/>
          </a:prstGeom>
        </p:spPr>
        <p:txBody>
          <a:bodyPr anchor="t" rtlCol="false" tIns="0" lIns="0" bIns="0" rIns="0">
            <a:spAutoFit/>
          </a:bodyPr>
          <a:lstStyle/>
          <a:p>
            <a:pPr algn="ctr">
              <a:lnSpc>
                <a:spcPts val="3080"/>
              </a:lnSpc>
            </a:pPr>
            <a:r>
              <a:rPr lang="en-US" sz="2200">
                <a:solidFill>
                  <a:srgbClr val="FFFFFF"/>
                </a:solidFill>
                <a:latin typeface="TT Runs"/>
                <a:ea typeface="TT Runs"/>
                <a:cs typeface="TT Runs"/>
                <a:sym typeface="TT Runs"/>
              </a:rPr>
              <a:t>El sistema permite a los usuarios y proveedores </a:t>
            </a:r>
            <a:r>
              <a:rPr lang="en-US" sz="2200">
                <a:solidFill>
                  <a:srgbClr val="FFFFFF"/>
                </a:solidFill>
                <a:latin typeface="TT Runs"/>
                <a:ea typeface="TT Runs"/>
                <a:cs typeface="TT Runs"/>
                <a:sym typeface="TT Runs"/>
              </a:rPr>
              <a:t>gestionar tareas, registrar evidencias y generar reportes.</a:t>
            </a:r>
          </a:p>
          <a:p>
            <a:pPr algn="ctr">
              <a:lnSpc>
                <a:spcPts val="3080"/>
              </a:lnSpc>
            </a:pPr>
            <a:r>
              <a:rPr lang="en-US" sz="2200">
                <a:solidFill>
                  <a:srgbClr val="FFFFFF"/>
                </a:solidFill>
                <a:latin typeface="TT Runs"/>
                <a:ea typeface="TT Runs"/>
                <a:cs typeface="TT Runs"/>
                <a:sym typeface="TT Runs"/>
              </a:rPr>
              <a:t> La aplicación desarrollada en React se conecta con un backend en FastAPI, que administra las reglas del negocio y el acceso seguro a la base de datos Supabase.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4853" y="2612757"/>
            <a:ext cx="7372523" cy="6645543"/>
            <a:chOff x="0" y="0"/>
            <a:chExt cx="1941735" cy="1750267"/>
          </a:xfrm>
        </p:grpSpPr>
        <p:sp>
          <p:nvSpPr>
            <p:cNvPr name="Freeform 4" id="4"/>
            <p:cNvSpPr/>
            <p:nvPr/>
          </p:nvSpPr>
          <p:spPr>
            <a:xfrm flipH="false" flipV="false" rot="0">
              <a:off x="0" y="0"/>
              <a:ext cx="1941735" cy="1750266"/>
            </a:xfrm>
            <a:custGeom>
              <a:avLst/>
              <a:gdLst/>
              <a:ahLst/>
              <a:cxnLst/>
              <a:rect r="r" b="b" t="t" l="l"/>
              <a:pathLst>
                <a:path h="1750266" w="1941735">
                  <a:moveTo>
                    <a:pt x="22052" y="0"/>
                  </a:moveTo>
                  <a:lnTo>
                    <a:pt x="1919682" y="0"/>
                  </a:lnTo>
                  <a:cubicBezTo>
                    <a:pt x="1931862" y="0"/>
                    <a:pt x="1941735" y="9873"/>
                    <a:pt x="1941735" y="22052"/>
                  </a:cubicBezTo>
                  <a:lnTo>
                    <a:pt x="1941735" y="1728214"/>
                  </a:lnTo>
                  <a:cubicBezTo>
                    <a:pt x="1941735" y="1740393"/>
                    <a:pt x="1931862" y="1750266"/>
                    <a:pt x="1919682" y="1750266"/>
                  </a:cubicBezTo>
                  <a:lnTo>
                    <a:pt x="22052" y="1750266"/>
                  </a:lnTo>
                  <a:cubicBezTo>
                    <a:pt x="9873" y="1750266"/>
                    <a:pt x="0" y="1740393"/>
                    <a:pt x="0" y="1728214"/>
                  </a:cubicBezTo>
                  <a:lnTo>
                    <a:pt x="0" y="22052"/>
                  </a:lnTo>
                  <a:cubicBezTo>
                    <a:pt x="0" y="9873"/>
                    <a:pt x="9873" y="0"/>
                    <a:pt x="22052" y="0"/>
                  </a:cubicBezTo>
                  <a:close/>
                </a:path>
              </a:pathLst>
            </a:custGeom>
            <a:solidFill>
              <a:srgbClr val="000000">
                <a:alpha val="60000"/>
              </a:srgbClr>
            </a:solidFill>
            <a:ln w="28575" cap="rnd">
              <a:solidFill>
                <a:srgbClr val="6AD3F3">
                  <a:alpha val="60000"/>
                </a:srgbClr>
              </a:solidFill>
              <a:prstDash val="solid"/>
              <a:round/>
            </a:ln>
          </p:spPr>
        </p:sp>
        <p:sp>
          <p:nvSpPr>
            <p:cNvPr name="TextBox 5" id="5"/>
            <p:cNvSpPr txBox="true"/>
            <p:nvPr/>
          </p:nvSpPr>
          <p:spPr>
            <a:xfrm>
              <a:off x="0" y="-47625"/>
              <a:ext cx="1941735" cy="1797892"/>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7689983" y="3872342"/>
            <a:ext cx="11506450" cy="928497"/>
          </a:xfrm>
          <a:prstGeom prst="rect">
            <a:avLst/>
          </a:prstGeom>
        </p:spPr>
        <p:txBody>
          <a:bodyPr anchor="t" rtlCol="false" tIns="0" lIns="0" bIns="0" rIns="0">
            <a:spAutoFit/>
          </a:bodyPr>
          <a:lstStyle/>
          <a:p>
            <a:pPr algn="ctr">
              <a:lnSpc>
                <a:spcPts val="7253"/>
              </a:lnSpc>
            </a:pPr>
            <a:r>
              <a:rPr lang="en-US" sz="6199">
                <a:solidFill>
                  <a:srgbClr val="FFFFFF"/>
                </a:solidFill>
                <a:latin typeface="TT Runs"/>
                <a:ea typeface="TT Runs"/>
                <a:cs typeface="TT Runs"/>
                <a:sym typeface="TT Runs"/>
              </a:rPr>
              <a:t>Modelo de Datos</a:t>
            </a:r>
          </a:p>
        </p:txBody>
      </p:sp>
      <p:sp>
        <p:nvSpPr>
          <p:cNvPr name="Freeform 7" id="7"/>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Freeform 8" id="8"/>
          <p:cNvSpPr/>
          <p:nvPr/>
        </p:nvSpPr>
        <p:spPr>
          <a:xfrm flipH="false" flipV="false" rot="0">
            <a:off x="1601272" y="2933473"/>
            <a:ext cx="6559686" cy="6004110"/>
          </a:xfrm>
          <a:custGeom>
            <a:avLst/>
            <a:gdLst/>
            <a:ahLst/>
            <a:cxnLst/>
            <a:rect r="r" b="b" t="t" l="l"/>
            <a:pathLst>
              <a:path h="6004110" w="6559686">
                <a:moveTo>
                  <a:pt x="0" y="0"/>
                </a:moveTo>
                <a:lnTo>
                  <a:pt x="6559685" y="0"/>
                </a:lnTo>
                <a:lnTo>
                  <a:pt x="6559685" y="6004111"/>
                </a:lnTo>
                <a:lnTo>
                  <a:pt x="0" y="6004111"/>
                </a:lnTo>
                <a:lnTo>
                  <a:pt x="0" y="0"/>
                </a:lnTo>
                <a:close/>
              </a:path>
            </a:pathLst>
          </a:custGeom>
          <a:blipFill>
            <a:blip r:embed="rId4"/>
            <a:stretch>
              <a:fillRect l="0" t="0" r="0" b="0"/>
            </a:stretch>
          </a:blipFill>
        </p:spPr>
      </p:sp>
      <p:sp>
        <p:nvSpPr>
          <p:cNvPr name="TextBox 9" id="9"/>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
        <p:nvSpPr>
          <p:cNvPr name="TextBox 10" id="10"/>
          <p:cNvSpPr txBox="true"/>
          <p:nvPr/>
        </p:nvSpPr>
        <p:spPr>
          <a:xfrm rot="0">
            <a:off x="8598415" y="6037659"/>
            <a:ext cx="9689585" cy="1893570"/>
          </a:xfrm>
          <a:prstGeom prst="rect">
            <a:avLst/>
          </a:prstGeom>
        </p:spPr>
        <p:txBody>
          <a:bodyPr anchor="t" rtlCol="false" tIns="0" lIns="0" bIns="0" rIns="0">
            <a:spAutoFit/>
          </a:bodyPr>
          <a:lstStyle/>
          <a:p>
            <a:pPr algn="ctr">
              <a:lnSpc>
                <a:spcPts val="3780"/>
              </a:lnSpc>
            </a:pPr>
            <a:r>
              <a:rPr lang="en-US" sz="2700">
                <a:solidFill>
                  <a:srgbClr val="FFFFFF"/>
                </a:solidFill>
                <a:latin typeface="TT Runs"/>
                <a:ea typeface="TT Runs"/>
                <a:cs typeface="TT Runs"/>
                <a:sym typeface="TT Runs"/>
              </a:rPr>
              <a:t>El modelo relacional define entidades principales: usuarios, proveedores, tareas y dependencias, </a:t>
            </a:r>
            <a:r>
              <a:rPr lang="en-US" sz="2700">
                <a:solidFill>
                  <a:srgbClr val="FFFFFF"/>
                </a:solidFill>
                <a:latin typeface="TT Runs"/>
                <a:ea typeface="TT Runs"/>
                <a:cs typeface="TT Runs"/>
                <a:sym typeface="TT Runs"/>
              </a:rPr>
              <a:t>garantizando integridad referencial y trazabilidad de cada proceso.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393667" y="533786"/>
            <a:ext cx="5522565" cy="1409050"/>
          </a:xfrm>
          <a:custGeom>
            <a:avLst/>
            <a:gdLst/>
            <a:ahLst/>
            <a:cxnLst/>
            <a:rect r="r" b="b" t="t" l="l"/>
            <a:pathLst>
              <a:path h="1409050" w="5522565">
                <a:moveTo>
                  <a:pt x="0" y="0"/>
                </a:moveTo>
                <a:lnTo>
                  <a:pt x="5522565" y="0"/>
                </a:lnTo>
                <a:lnTo>
                  <a:pt x="5522565" y="1409049"/>
                </a:lnTo>
                <a:lnTo>
                  <a:pt x="0" y="1409049"/>
                </a:lnTo>
                <a:lnTo>
                  <a:pt x="0" y="0"/>
                </a:lnTo>
                <a:close/>
              </a:path>
            </a:pathLst>
          </a:custGeom>
          <a:blipFill>
            <a:blip r:embed="rId3"/>
            <a:stretch>
              <a:fillRect l="0" t="0" r="0" b="0"/>
            </a:stretch>
          </a:blipFill>
        </p:spPr>
      </p:sp>
      <p:sp>
        <p:nvSpPr>
          <p:cNvPr name="Freeform 4" id="4"/>
          <p:cNvSpPr/>
          <p:nvPr/>
        </p:nvSpPr>
        <p:spPr>
          <a:xfrm flipH="false" flipV="false" rot="0">
            <a:off x="8143875" y="3731524"/>
            <a:ext cx="2000251" cy="2005599"/>
          </a:xfrm>
          <a:custGeom>
            <a:avLst/>
            <a:gdLst/>
            <a:ahLst/>
            <a:cxnLst/>
            <a:rect r="r" b="b" t="t" l="l"/>
            <a:pathLst>
              <a:path h="2005599" w="2000251">
                <a:moveTo>
                  <a:pt x="0" y="0"/>
                </a:moveTo>
                <a:lnTo>
                  <a:pt x="2000250" y="0"/>
                </a:lnTo>
                <a:lnTo>
                  <a:pt x="2000250" y="2005599"/>
                </a:lnTo>
                <a:lnTo>
                  <a:pt x="0" y="2005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679483" y="3686179"/>
            <a:ext cx="2050944" cy="2050944"/>
          </a:xfrm>
          <a:custGeom>
            <a:avLst/>
            <a:gdLst/>
            <a:ahLst/>
            <a:cxnLst/>
            <a:rect r="r" b="b" t="t" l="l"/>
            <a:pathLst>
              <a:path h="2050944" w="2050944">
                <a:moveTo>
                  <a:pt x="0" y="0"/>
                </a:moveTo>
                <a:lnTo>
                  <a:pt x="2050944" y="0"/>
                </a:lnTo>
                <a:lnTo>
                  <a:pt x="2050944" y="2050944"/>
                </a:lnTo>
                <a:lnTo>
                  <a:pt x="0" y="20509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442162" y="3731524"/>
            <a:ext cx="2005599" cy="2005599"/>
          </a:xfrm>
          <a:custGeom>
            <a:avLst/>
            <a:gdLst/>
            <a:ahLst/>
            <a:cxnLst/>
            <a:rect r="r" b="b" t="t" l="l"/>
            <a:pathLst>
              <a:path h="2005599" w="2005599">
                <a:moveTo>
                  <a:pt x="0" y="0"/>
                </a:moveTo>
                <a:lnTo>
                  <a:pt x="2005600" y="0"/>
                </a:lnTo>
                <a:lnTo>
                  <a:pt x="2005600" y="2005599"/>
                </a:lnTo>
                <a:lnTo>
                  <a:pt x="0" y="20055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171786" y="7064531"/>
            <a:ext cx="778343" cy="778343"/>
          </a:xfrm>
          <a:custGeom>
            <a:avLst/>
            <a:gdLst/>
            <a:ahLst/>
            <a:cxnLst/>
            <a:rect r="r" b="b" t="t" l="l"/>
            <a:pathLst>
              <a:path h="778343" w="778343">
                <a:moveTo>
                  <a:pt x="0" y="0"/>
                </a:moveTo>
                <a:lnTo>
                  <a:pt x="778343" y="0"/>
                </a:lnTo>
                <a:lnTo>
                  <a:pt x="778343" y="778343"/>
                </a:lnTo>
                <a:lnTo>
                  <a:pt x="0" y="7783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766013" y="8224820"/>
            <a:ext cx="848245" cy="967914"/>
          </a:xfrm>
          <a:custGeom>
            <a:avLst/>
            <a:gdLst/>
            <a:ahLst/>
            <a:cxnLst/>
            <a:rect r="r" b="b" t="t" l="l"/>
            <a:pathLst>
              <a:path h="967914" w="848245">
                <a:moveTo>
                  <a:pt x="0" y="0"/>
                </a:moveTo>
                <a:lnTo>
                  <a:pt x="848245" y="0"/>
                </a:lnTo>
                <a:lnTo>
                  <a:pt x="848245" y="967914"/>
                </a:lnTo>
                <a:lnTo>
                  <a:pt x="0" y="9679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86481" y="8144817"/>
            <a:ext cx="999101" cy="932911"/>
          </a:xfrm>
          <a:custGeom>
            <a:avLst/>
            <a:gdLst/>
            <a:ahLst/>
            <a:cxnLst/>
            <a:rect r="r" b="b" t="t" l="l"/>
            <a:pathLst>
              <a:path h="932911" w="999101">
                <a:moveTo>
                  <a:pt x="0" y="0"/>
                </a:moveTo>
                <a:lnTo>
                  <a:pt x="999102" y="0"/>
                </a:lnTo>
                <a:lnTo>
                  <a:pt x="999102" y="932910"/>
                </a:lnTo>
                <a:lnTo>
                  <a:pt x="0" y="9329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7439959" y="7453703"/>
            <a:ext cx="1407832" cy="1673366"/>
          </a:xfrm>
          <a:custGeom>
            <a:avLst/>
            <a:gdLst/>
            <a:ahLst/>
            <a:cxnLst/>
            <a:rect r="r" b="b" t="t" l="l"/>
            <a:pathLst>
              <a:path h="1673366" w="1407832">
                <a:moveTo>
                  <a:pt x="0" y="0"/>
                </a:moveTo>
                <a:lnTo>
                  <a:pt x="1407831" y="0"/>
                </a:lnTo>
                <a:lnTo>
                  <a:pt x="1407831" y="1673365"/>
                </a:lnTo>
                <a:lnTo>
                  <a:pt x="0" y="16733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2301968" y="7716450"/>
            <a:ext cx="1016740" cy="1016740"/>
          </a:xfrm>
          <a:custGeom>
            <a:avLst/>
            <a:gdLst/>
            <a:ahLst/>
            <a:cxnLst/>
            <a:rect r="r" b="b" t="t" l="l"/>
            <a:pathLst>
              <a:path h="1016740" w="1016740">
                <a:moveTo>
                  <a:pt x="0" y="0"/>
                </a:moveTo>
                <a:lnTo>
                  <a:pt x="1016740" y="0"/>
                </a:lnTo>
                <a:lnTo>
                  <a:pt x="1016740" y="1016740"/>
                </a:lnTo>
                <a:lnTo>
                  <a:pt x="0" y="1016740"/>
                </a:lnTo>
                <a:lnTo>
                  <a:pt x="0" y="0"/>
                </a:lnTo>
                <a:close/>
              </a:path>
            </a:pathLst>
          </a:custGeom>
          <a:blipFill>
            <a:blip r:embed="rId18"/>
            <a:stretch>
              <a:fillRect l="0" t="0" r="0" b="0"/>
            </a:stretch>
          </a:blipFill>
        </p:spPr>
      </p:sp>
      <p:sp>
        <p:nvSpPr>
          <p:cNvPr name="Freeform 12" id="12"/>
          <p:cNvSpPr/>
          <p:nvPr/>
        </p:nvSpPr>
        <p:spPr>
          <a:xfrm flipH="false" flipV="false" rot="0">
            <a:off x="14055790" y="8894429"/>
            <a:ext cx="1010335" cy="1162975"/>
          </a:xfrm>
          <a:custGeom>
            <a:avLst/>
            <a:gdLst/>
            <a:ahLst/>
            <a:cxnLst/>
            <a:rect r="r" b="b" t="t" l="l"/>
            <a:pathLst>
              <a:path h="1162975" w="1010335">
                <a:moveTo>
                  <a:pt x="0" y="0"/>
                </a:moveTo>
                <a:lnTo>
                  <a:pt x="1010335" y="0"/>
                </a:lnTo>
                <a:lnTo>
                  <a:pt x="1010335" y="1162975"/>
                </a:lnTo>
                <a:lnTo>
                  <a:pt x="0" y="1162975"/>
                </a:lnTo>
                <a:lnTo>
                  <a:pt x="0" y="0"/>
                </a:lnTo>
                <a:close/>
              </a:path>
            </a:pathLst>
          </a:custGeom>
          <a:blipFill>
            <a:blip r:embed="rId19"/>
            <a:stretch>
              <a:fillRect l="0" t="0" r="0" b="0"/>
            </a:stretch>
          </a:blipFill>
        </p:spPr>
      </p:sp>
      <p:sp>
        <p:nvSpPr>
          <p:cNvPr name="Freeform 13" id="13"/>
          <p:cNvSpPr/>
          <p:nvPr/>
        </p:nvSpPr>
        <p:spPr>
          <a:xfrm flipH="false" flipV="false" rot="0">
            <a:off x="9518037" y="7716450"/>
            <a:ext cx="1172062" cy="1172062"/>
          </a:xfrm>
          <a:custGeom>
            <a:avLst/>
            <a:gdLst/>
            <a:ahLst/>
            <a:cxnLst/>
            <a:rect r="r" b="b" t="t" l="l"/>
            <a:pathLst>
              <a:path h="1172062" w="1172062">
                <a:moveTo>
                  <a:pt x="0" y="0"/>
                </a:moveTo>
                <a:lnTo>
                  <a:pt x="1172062" y="0"/>
                </a:lnTo>
                <a:lnTo>
                  <a:pt x="1172062" y="1172062"/>
                </a:lnTo>
                <a:lnTo>
                  <a:pt x="0" y="1172062"/>
                </a:lnTo>
                <a:lnTo>
                  <a:pt x="0" y="0"/>
                </a:lnTo>
                <a:close/>
              </a:path>
            </a:pathLst>
          </a:custGeom>
          <a:blipFill>
            <a:blip r:embed="rId20"/>
            <a:stretch>
              <a:fillRect l="0" t="0" r="0" b="0"/>
            </a:stretch>
          </a:blipFill>
        </p:spPr>
      </p:sp>
      <p:sp>
        <p:nvSpPr>
          <p:cNvPr name="Freeform 14" id="14"/>
          <p:cNvSpPr/>
          <p:nvPr/>
        </p:nvSpPr>
        <p:spPr>
          <a:xfrm flipH="false" flipV="false" rot="0">
            <a:off x="4027389" y="7729067"/>
            <a:ext cx="1004123" cy="1004123"/>
          </a:xfrm>
          <a:custGeom>
            <a:avLst/>
            <a:gdLst/>
            <a:ahLst/>
            <a:cxnLst/>
            <a:rect r="r" b="b" t="t" l="l"/>
            <a:pathLst>
              <a:path h="1004123" w="1004123">
                <a:moveTo>
                  <a:pt x="0" y="0"/>
                </a:moveTo>
                <a:lnTo>
                  <a:pt x="1004123" y="0"/>
                </a:lnTo>
                <a:lnTo>
                  <a:pt x="1004123" y="1004123"/>
                </a:lnTo>
                <a:lnTo>
                  <a:pt x="0" y="1004123"/>
                </a:lnTo>
                <a:lnTo>
                  <a:pt x="0" y="0"/>
                </a:lnTo>
                <a:close/>
              </a:path>
            </a:pathLst>
          </a:custGeom>
          <a:blipFill>
            <a:blip r:embed="rId21"/>
            <a:stretch>
              <a:fillRect l="0" t="0" r="0" b="0"/>
            </a:stretch>
          </a:blipFill>
        </p:spPr>
      </p:sp>
      <p:sp>
        <p:nvSpPr>
          <p:cNvPr name="TextBox 15" id="15"/>
          <p:cNvSpPr txBox="true"/>
          <p:nvPr/>
        </p:nvSpPr>
        <p:spPr>
          <a:xfrm rot="0">
            <a:off x="2301968" y="2097272"/>
            <a:ext cx="13684064" cy="1162050"/>
          </a:xfrm>
          <a:prstGeom prst="rect">
            <a:avLst/>
          </a:prstGeom>
        </p:spPr>
        <p:txBody>
          <a:bodyPr anchor="t" rtlCol="false" tIns="0" lIns="0" bIns="0" rIns="0">
            <a:spAutoFit/>
          </a:bodyPr>
          <a:lstStyle/>
          <a:p>
            <a:pPr algn="ctr">
              <a:lnSpc>
                <a:spcPts val="9225"/>
              </a:lnSpc>
            </a:pPr>
            <a:r>
              <a:rPr lang="en-US" sz="7500">
                <a:solidFill>
                  <a:srgbClr val="FFFFFF"/>
                </a:solidFill>
                <a:latin typeface="TT Runs"/>
                <a:ea typeface="TT Runs"/>
                <a:cs typeface="TT Runs"/>
                <a:sym typeface="TT Runs"/>
              </a:rPr>
              <a:t>Tecnologías utilizadas</a:t>
            </a:r>
          </a:p>
        </p:txBody>
      </p:sp>
      <p:sp>
        <p:nvSpPr>
          <p:cNvPr name="TextBox 16" id="16"/>
          <p:cNvSpPr txBox="true"/>
          <p:nvPr/>
        </p:nvSpPr>
        <p:spPr>
          <a:xfrm rot="0">
            <a:off x="2160189" y="6175273"/>
            <a:ext cx="3357898" cy="518088"/>
          </a:xfrm>
          <a:prstGeom prst="rect">
            <a:avLst/>
          </a:prstGeom>
        </p:spPr>
        <p:txBody>
          <a:bodyPr anchor="t" rtlCol="false" tIns="0" lIns="0" bIns="0" rIns="0">
            <a:spAutoFit/>
          </a:bodyPr>
          <a:lstStyle/>
          <a:p>
            <a:pPr algn="ctr">
              <a:lnSpc>
                <a:spcPts val="4072"/>
              </a:lnSpc>
            </a:pPr>
            <a:r>
              <a:rPr lang="en-US" sz="3481">
                <a:solidFill>
                  <a:srgbClr val="FFFFFF"/>
                </a:solidFill>
                <a:latin typeface="TT Runs"/>
                <a:ea typeface="TT Runs"/>
                <a:cs typeface="TT Runs"/>
                <a:sym typeface="TT Runs"/>
              </a:rPr>
              <a:t>Backend</a:t>
            </a:r>
          </a:p>
        </p:txBody>
      </p:sp>
      <p:sp>
        <p:nvSpPr>
          <p:cNvPr name="TextBox 17" id="17"/>
          <p:cNvSpPr txBox="true"/>
          <p:nvPr/>
        </p:nvSpPr>
        <p:spPr>
          <a:xfrm rot="0">
            <a:off x="7465015" y="6175273"/>
            <a:ext cx="3357898" cy="1032438"/>
          </a:xfrm>
          <a:prstGeom prst="rect">
            <a:avLst/>
          </a:prstGeom>
        </p:spPr>
        <p:txBody>
          <a:bodyPr anchor="t" rtlCol="false" tIns="0" lIns="0" bIns="0" rIns="0">
            <a:spAutoFit/>
          </a:bodyPr>
          <a:lstStyle/>
          <a:p>
            <a:pPr algn="ctr">
              <a:lnSpc>
                <a:spcPts val="4072"/>
              </a:lnSpc>
            </a:pPr>
            <a:r>
              <a:rPr lang="en-US" sz="3481">
                <a:solidFill>
                  <a:srgbClr val="FFFFFF"/>
                </a:solidFill>
                <a:latin typeface="TT Runs"/>
                <a:ea typeface="TT Runs"/>
                <a:cs typeface="TT Runs"/>
                <a:sym typeface="TT Runs"/>
              </a:rPr>
              <a:t>Bases de datos</a:t>
            </a:r>
          </a:p>
        </p:txBody>
      </p:sp>
      <p:sp>
        <p:nvSpPr>
          <p:cNvPr name="TextBox 18" id="18"/>
          <p:cNvSpPr txBox="true"/>
          <p:nvPr/>
        </p:nvSpPr>
        <p:spPr>
          <a:xfrm rot="0">
            <a:off x="12766013" y="6168642"/>
            <a:ext cx="3357898" cy="518088"/>
          </a:xfrm>
          <a:prstGeom prst="rect">
            <a:avLst/>
          </a:prstGeom>
        </p:spPr>
        <p:txBody>
          <a:bodyPr anchor="t" rtlCol="false" tIns="0" lIns="0" bIns="0" rIns="0">
            <a:spAutoFit/>
          </a:bodyPr>
          <a:lstStyle/>
          <a:p>
            <a:pPr algn="ctr">
              <a:lnSpc>
                <a:spcPts val="4072"/>
              </a:lnSpc>
            </a:pPr>
            <a:r>
              <a:rPr lang="en-US" sz="3481">
                <a:solidFill>
                  <a:srgbClr val="FFFFFF"/>
                </a:solidFill>
                <a:latin typeface="TT Runs"/>
                <a:ea typeface="TT Runs"/>
                <a:cs typeface="TT Runs"/>
                <a:sym typeface="TT Runs"/>
              </a:rPr>
              <a:t>Frontend</a:t>
            </a:r>
          </a:p>
        </p:txBody>
      </p:sp>
      <p:sp>
        <p:nvSpPr>
          <p:cNvPr name="TextBox 19" id="19"/>
          <p:cNvSpPr txBox="true"/>
          <p:nvPr/>
        </p:nvSpPr>
        <p:spPr>
          <a:xfrm rot="0">
            <a:off x="-161239" y="486161"/>
            <a:ext cx="6049980" cy="422274"/>
          </a:xfrm>
          <a:prstGeom prst="rect">
            <a:avLst/>
          </a:prstGeom>
        </p:spPr>
        <p:txBody>
          <a:bodyPr anchor="t" rtlCol="false" tIns="0" lIns="0" bIns="0" rIns="0">
            <a:spAutoFit/>
          </a:bodyPr>
          <a:lstStyle/>
          <a:p>
            <a:pPr algn="ctr">
              <a:lnSpc>
                <a:spcPts val="3500"/>
              </a:lnSpc>
            </a:pPr>
            <a:r>
              <a:rPr lang="en-US" sz="2500">
                <a:solidFill>
                  <a:srgbClr val="FFFFFF">
                    <a:alpha val="80000"/>
                  </a:srgbClr>
                </a:solidFill>
                <a:latin typeface="TT Runs"/>
                <a:ea typeface="TT Runs"/>
                <a:cs typeface="TT Runs"/>
                <a:sym typeface="TT Runs"/>
              </a:rPr>
              <a:t>PROYECTO “TaskControl”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DAG1KJYbggg</dc:identifier>
  <dcterms:modified xsi:type="dcterms:W3CDTF">2011-08-01T06:04:30Z</dcterms:modified>
  <cp:revision>1</cp:revision>
  <dc:title>TaskControl</dc:title>
</cp:coreProperties>
</file>